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</p:sldIdLst>
  <p:sldSz cx="9144000" cy="5143500" type="screen16x9"/>
  <p:notesSz cx="6858000" cy="9144000"/>
  <p:embeddedFontLst>
    <p:embeddedFont>
      <p:font typeface="Raleway" panose="020B0604020202020204" charset="0"/>
      <p:regular r:id="rId10"/>
      <p:bold r:id="rId11"/>
      <p:italic r:id="rId12"/>
      <p:boldItalic r:id="rId13"/>
    </p:embeddedFont>
    <p:embeddedFont>
      <p:font typeface="Lato" panose="020B0604020202020204" charset="0"/>
      <p:regular r:id="rId14"/>
      <p:bold r:id="rId15"/>
      <p:italic r:id="rId16"/>
      <p:boldItalic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4" d="100"/>
          <a:sy n="124" d="100"/>
        </p:scale>
        <p:origin x="-414" y="1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86169733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cb9a0b074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cb9a0b074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723630543_3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723630543_3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4b0c060958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4b0c060958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4b0c060958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4b0c060958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cb9a0b074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cb9a0b074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cb9a0b074_2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cb9a0b074_2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544e8799d5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544e8799d5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Google Shape;10;p2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1" name="Google Shape;11;p2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2" name="Google Shape;12;p2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" name="Google Shape;13;p2"/>
          <p:cNvSpPr txBox="1">
            <a:spLocks noGrp="1"/>
          </p:cNvSpPr>
          <p:nvPr>
            <p:ph type="ctrTitle"/>
          </p:nvPr>
        </p:nvSpPr>
        <p:spPr>
          <a:xfrm>
            <a:off x="2371725" y="630225"/>
            <a:ext cx="6331500" cy="15420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ubTitle" idx="1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>
                <a:solidFill>
                  <a:schemeClr val="lt1"/>
                </a:solidFill>
              </a:defRPr>
            </a:lvl1pPr>
            <a:lvl2pPr lvl="1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1" name="Google Shape;61;p11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62" name="Google Shape;62;p11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63" name="Google Shape;63;p11"/>
          <p:cNvSpPr txBox="1">
            <a:spLocks noGrp="1"/>
          </p:cNvSpPr>
          <p:nvPr>
            <p:ph type="title" hasCustomPrompt="1"/>
          </p:nvPr>
        </p:nvSpPr>
        <p:spPr>
          <a:xfrm>
            <a:off x="853950" y="1304850"/>
            <a:ext cx="7436100" cy="15384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9600"/>
              <a:buFont typeface="Lato"/>
              <a:buNone/>
              <a:defRPr sz="9600">
                <a:solidFill>
                  <a:schemeClr val="dk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64" name="Google Shape;64;p11"/>
          <p:cNvSpPr txBox="1">
            <a:spLocks noGrp="1"/>
          </p:cNvSpPr>
          <p:nvPr>
            <p:ph type="body" idx="1"/>
          </p:nvPr>
        </p:nvSpPr>
        <p:spPr>
          <a:xfrm>
            <a:off x="853950" y="2919450"/>
            <a:ext cx="7436100" cy="1071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algn="ctr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5" name="Google Shape;65;p1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2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oogle Shape;17;p3"/>
          <p:cNvCxnSpPr/>
          <p:nvPr/>
        </p:nvCxnSpPr>
        <p:spPr>
          <a:xfrm>
            <a:off x="425200" y="415650"/>
            <a:ext cx="8296800" cy="0"/>
          </a:xfrm>
          <a:prstGeom prst="straightConnector1">
            <a:avLst/>
          </a:prstGeom>
          <a:noFill/>
          <a:ln w="381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8" name="Google Shape;18;p3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9" name="Google Shape;19;p3"/>
          <p:cNvSpPr txBox="1">
            <a:spLocks noGrp="1"/>
          </p:cNvSpPr>
          <p:nvPr>
            <p:ph type="title"/>
          </p:nvPr>
        </p:nvSpPr>
        <p:spPr>
          <a:xfrm>
            <a:off x="406425" y="1806825"/>
            <a:ext cx="8296800" cy="15420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Google Shape;22;p4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3" name="Google Shape;23;p4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4" name="Google Shape;24;p4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5" name="Google Shape;25;p4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body" idx="1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Google Shape;29;p5"/>
          <p:cNvCxnSpPr/>
          <p:nvPr/>
        </p:nvCxnSpPr>
        <p:spPr>
          <a:xfrm>
            <a:off x="2477724" y="415650"/>
            <a:ext cx="6244200" cy="0"/>
          </a:xfrm>
          <a:prstGeom prst="straightConnector1">
            <a:avLst/>
          </a:prstGeom>
          <a:noFill/>
          <a:ln w="3810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0" name="Google Shape;30;p5"/>
          <p:cNvCxnSpPr/>
          <p:nvPr/>
        </p:nvCxnSpPr>
        <p:spPr>
          <a:xfrm>
            <a:off x="2477724" y="4740000"/>
            <a:ext cx="6244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31" name="Google Shape;31;p5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2" name="Google Shape;32;p5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1"/>
          </p:nvPr>
        </p:nvSpPr>
        <p:spPr>
          <a:xfrm>
            <a:off x="2400303" y="1602675"/>
            <a:ext cx="30714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body" idx="2"/>
          </p:nvPr>
        </p:nvSpPr>
        <p:spPr>
          <a:xfrm>
            <a:off x="5650572" y="1602675"/>
            <a:ext cx="3071400" cy="3002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303300" y="411575"/>
            <a:ext cx="8520600" cy="6396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Google Shape;40;p7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319500" y="936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319500" y="1846804"/>
            <a:ext cx="2808000" cy="28062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457200" lvl="0" indent="-304800" rtl="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 rtl="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 rtl="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 rtl="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 rtl="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5" name="Google Shape;45;p8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46" name="Google Shape;46;p8"/>
          <p:cNvSpPr txBox="1">
            <a:spLocks noGrp="1"/>
          </p:cNvSpPr>
          <p:nvPr>
            <p:ph type="title"/>
          </p:nvPr>
        </p:nvSpPr>
        <p:spPr>
          <a:xfrm>
            <a:off x="283103" y="712141"/>
            <a:ext cx="6244200" cy="38355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"/>
          <p:cNvSpPr/>
          <p:nvPr/>
        </p:nvSpPr>
        <p:spPr>
          <a:xfrm>
            <a:off x="4572000" y="1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50" name="Google Shape;5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1905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1" name="Google Shape;51;p9"/>
          <p:cNvSpPr txBox="1">
            <a:spLocks noGrp="1"/>
          </p:cNvSpPr>
          <p:nvPr>
            <p:ph type="title"/>
          </p:nvPr>
        </p:nvSpPr>
        <p:spPr>
          <a:xfrm>
            <a:off x="265500" y="1397350"/>
            <a:ext cx="4045200" cy="1318200"/>
          </a:xfrm>
          <a:prstGeom prst="rect">
            <a:avLst/>
          </a:prstGeom>
        </p:spPr>
        <p:txBody>
          <a:bodyPr spcFirstLastPara="1" wrap="square" lIns="91425" tIns="91425" rIns="91425" bIns="91425" anchor="b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52" name="Google Shape;52;p9"/>
          <p:cNvSpPr txBox="1">
            <a:spLocks noGrp="1"/>
          </p:cNvSpPr>
          <p:nvPr>
            <p:ph type="subTitle" idx="1"/>
          </p:nvPr>
        </p:nvSpPr>
        <p:spPr>
          <a:xfrm>
            <a:off x="265500" y="273537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34290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marL="914400" lvl="1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marL="1371600" lvl="2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marL="1828800" lvl="3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marL="2743200" lvl="5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marL="3200400" lvl="6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marL="3657600" lvl="7" indent="-317500" rtl="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marL="4114800" lvl="8" indent="-317500" rtl="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>
                <a:solidFill>
                  <a:schemeClr val="lt1"/>
                </a:solidFill>
              </a:defRPr>
            </a:lvl1pPr>
            <a:lvl2pPr lvl="1" rtl="0">
              <a:buNone/>
              <a:defRPr>
                <a:solidFill>
                  <a:schemeClr val="lt1"/>
                </a:solidFill>
              </a:defRPr>
            </a:lvl2pPr>
            <a:lvl3pPr lvl="2" rtl="0">
              <a:buNone/>
              <a:defRPr>
                <a:solidFill>
                  <a:schemeClr val="lt1"/>
                </a:solidFill>
              </a:defRPr>
            </a:lvl3pPr>
            <a:lvl4pPr lvl="3" rtl="0">
              <a:buNone/>
              <a:defRPr>
                <a:solidFill>
                  <a:schemeClr val="lt1"/>
                </a:solidFill>
              </a:defRPr>
            </a:lvl4pPr>
            <a:lvl5pPr lvl="4" rtl="0">
              <a:buNone/>
              <a:defRPr>
                <a:solidFill>
                  <a:schemeClr val="lt1"/>
                </a:solidFill>
              </a:defRPr>
            </a:lvl5pPr>
            <a:lvl6pPr lvl="5" rtl="0">
              <a:buNone/>
              <a:defRPr>
                <a:solidFill>
                  <a:schemeClr val="lt1"/>
                </a:solidFill>
              </a:defRPr>
            </a:lvl6pPr>
            <a:lvl7pPr lvl="6" rtl="0">
              <a:buNone/>
              <a:defRPr>
                <a:solidFill>
                  <a:schemeClr val="lt1"/>
                </a:solidFill>
              </a:defRPr>
            </a:lvl7pPr>
            <a:lvl8pPr lvl="7" rtl="0">
              <a:buNone/>
              <a:defRPr>
                <a:solidFill>
                  <a:schemeClr val="lt1"/>
                </a:solidFill>
              </a:defRPr>
            </a:lvl8pPr>
            <a:lvl9pPr lvl="8" rtl="0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6" name="Google Shape;56;p10"/>
          <p:cNvCxnSpPr/>
          <p:nvPr/>
        </p:nvCxnSpPr>
        <p:spPr>
          <a:xfrm>
            <a:off x="425200" y="4740000"/>
            <a:ext cx="82968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57" name="Google Shape;57;p10"/>
          <p:cNvCxnSpPr/>
          <p:nvPr/>
        </p:nvCxnSpPr>
        <p:spPr>
          <a:xfrm>
            <a:off x="425198" y="415650"/>
            <a:ext cx="1833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58" name="Google Shape;58;p10"/>
          <p:cNvSpPr txBox="1">
            <a:spLocks noGrp="1"/>
          </p:cNvSpPr>
          <p:nvPr>
            <p:ph type="body" idx="1"/>
          </p:nvPr>
        </p:nvSpPr>
        <p:spPr>
          <a:xfrm>
            <a:off x="328017" y="4226025"/>
            <a:ext cx="83886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457200" lvl="0" indent="-2286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59" name="Google Shape;59;p10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wiss-2">
    <p:bg>
      <p:bgPr>
        <a:solidFill>
          <a:srgbClr val="980000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400250" y="575950"/>
            <a:ext cx="6321600" cy="63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Raleway"/>
              <a:buNone/>
              <a:defRPr sz="3000" b="1">
                <a:solidFill>
                  <a:schemeClr val="dk2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410112" y="1595776"/>
            <a:ext cx="6321600" cy="300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3429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marL="914400" lvl="1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marL="1371600" lvl="2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marL="1828800" lvl="3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marL="2286000" lvl="4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marL="2743200" lvl="5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marL="3200400" lvl="6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marL="3657600" lvl="7" indent="-317500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marL="4114800" lvl="8" indent="-317500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97999" y="468875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 rtl="0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3"/>
          <p:cNvSpPr txBox="1">
            <a:spLocks noGrp="1"/>
          </p:cNvSpPr>
          <p:nvPr>
            <p:ph type="ctrTitle"/>
          </p:nvPr>
        </p:nvSpPr>
        <p:spPr>
          <a:xfrm>
            <a:off x="2371724" y="630224"/>
            <a:ext cx="6448748" cy="3381686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Holistic Learning at </a:t>
            </a:r>
            <a:r>
              <a:rPr lang="en" dirty="0" smtClean="0"/>
              <a:t>BMH</a:t>
            </a:r>
            <a:br>
              <a:rPr lang="en" dirty="0" smtClean="0"/>
            </a:br>
            <a:r>
              <a:rPr lang="zh-CN" altLang="en-US" dirty="0"/>
              <a:t>柏朗</a:t>
            </a:r>
            <a:r>
              <a:rPr lang="zh-CN" altLang="en-US" dirty="0" smtClean="0"/>
              <a:t>思观澜湖学校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全面发展教育</a:t>
            </a:r>
            <a:endParaRPr dirty="0"/>
          </a:p>
        </p:txBody>
      </p:sp>
      <p:sp>
        <p:nvSpPr>
          <p:cNvPr id="73" name="Google Shape;73;p13"/>
          <p:cNvSpPr txBox="1">
            <a:spLocks noGrp="1"/>
          </p:cNvSpPr>
          <p:nvPr>
            <p:ph type="subTitle" idx="1"/>
          </p:nvPr>
        </p:nvSpPr>
        <p:spPr>
          <a:xfrm>
            <a:off x="2390267" y="3238450"/>
            <a:ext cx="6331500" cy="1241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/>
              <a:t>Term 2 </a:t>
            </a:r>
            <a:r>
              <a:rPr lang="en" sz="2400" dirty="0" smtClean="0"/>
              <a:t>2019</a:t>
            </a:r>
            <a:r>
              <a:rPr lang="en-US" sz="2400" dirty="0" smtClean="0"/>
              <a:t>/2019</a:t>
            </a:r>
            <a:r>
              <a:rPr lang="zh-CN" altLang="en-US" sz="2400" dirty="0" smtClean="0"/>
              <a:t>年第二学期</a:t>
            </a:r>
            <a:endParaRPr sz="2400" b="1" dirty="0"/>
          </a:p>
        </p:txBody>
      </p:sp>
      <p:pic>
        <p:nvPicPr>
          <p:cNvPr id="74" name="Google Shape;74;p13"/>
          <p:cNvPicPr preferRelativeResize="0"/>
          <p:nvPr/>
        </p:nvPicPr>
        <p:blipFill rotWithShape="1">
          <a:blip r:embed="rId3">
            <a:alphaModFix/>
          </a:blip>
          <a:srcRect l="22299" r="18956" b="30603"/>
          <a:stretch/>
        </p:blipFill>
        <p:spPr>
          <a:xfrm>
            <a:off x="588050" y="732450"/>
            <a:ext cx="1225075" cy="13375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Google Shape;79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44700" y="162737"/>
            <a:ext cx="4254600" cy="4818038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14"/>
          <p:cNvSpPr txBox="1"/>
          <p:nvPr/>
        </p:nvSpPr>
        <p:spPr>
          <a:xfrm>
            <a:off x="2855550" y="471797"/>
            <a:ext cx="3432900" cy="76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 dirty="0" smtClean="0">
                <a:solidFill>
                  <a:schemeClr val="lt2"/>
                </a:solidFill>
                <a:latin typeface="Raleway"/>
                <a:ea typeface="Raleway"/>
                <a:cs typeface="Raleway"/>
                <a:sym typeface="Raleway"/>
              </a:rPr>
              <a:t>Aims </a:t>
            </a:r>
            <a:r>
              <a:rPr lang="zh-CN" altLang="en-US" sz="3000" b="1" dirty="0" smtClean="0">
                <a:solidFill>
                  <a:schemeClr val="lt2"/>
                </a:solidFill>
                <a:latin typeface="Raleway"/>
                <a:ea typeface="Raleway"/>
                <a:cs typeface="Raleway"/>
                <a:sym typeface="Raleway"/>
              </a:rPr>
              <a:t>目标</a:t>
            </a:r>
            <a:endParaRPr sz="3000" b="1" dirty="0">
              <a:solidFill>
                <a:schemeClr val="lt2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81" name="Google Shape;81;p14"/>
          <p:cNvSpPr txBox="1">
            <a:spLocks noGrp="1"/>
          </p:cNvSpPr>
          <p:nvPr>
            <p:ph type="body" idx="4294967295"/>
          </p:nvPr>
        </p:nvSpPr>
        <p:spPr>
          <a:xfrm>
            <a:off x="2855550" y="1142255"/>
            <a:ext cx="3432900" cy="332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dirty="0">
              <a:latin typeface="Raleway"/>
              <a:ea typeface="Raleway"/>
              <a:cs typeface="Raleway"/>
              <a:sym typeface="Raleway"/>
            </a:endParaRPr>
          </a:p>
          <a:p>
            <a:pPr marL="457200" lvl="0" indent="-317500" algn="l" rtl="0">
              <a:spcBef>
                <a:spcPts val="1600"/>
              </a:spcBef>
              <a:spcAft>
                <a:spcPts val="0"/>
              </a:spcAft>
              <a:buClr>
                <a:srgbClr val="980000"/>
              </a:buClr>
              <a:buSzPts val="1400"/>
              <a:buFont typeface="Raleway"/>
              <a:buChar char="➔"/>
            </a:pPr>
            <a:r>
              <a:rPr lang="en" sz="1400" b="1" dirty="0">
                <a:solidFill>
                  <a:srgbClr val="980000"/>
                </a:solidFill>
                <a:latin typeface="Raleway"/>
                <a:ea typeface="Raleway"/>
                <a:cs typeface="Raleway"/>
                <a:sym typeface="Raleway"/>
              </a:rPr>
              <a:t>Clarify Holistic Learning</a:t>
            </a:r>
            <a:r>
              <a:rPr lang="en" sz="1400" dirty="0">
                <a:latin typeface="Raleway"/>
                <a:ea typeface="Raleway"/>
                <a:cs typeface="Raleway"/>
                <a:sym typeface="Raleway"/>
              </a:rPr>
              <a:t/>
            </a:r>
            <a:br>
              <a:rPr lang="en" sz="1400" dirty="0">
                <a:latin typeface="Raleway"/>
                <a:ea typeface="Raleway"/>
                <a:cs typeface="Raleway"/>
                <a:sym typeface="Raleway"/>
              </a:rPr>
            </a:br>
            <a:r>
              <a:rPr lang="zh-CN" altLang="en-US" sz="1400" b="1" dirty="0" smtClean="0">
                <a:solidFill>
                  <a:srgbClr val="C00000"/>
                </a:solidFill>
                <a:latin typeface="Raleway"/>
                <a:ea typeface="Raleway"/>
                <a:cs typeface="Raleway"/>
                <a:sym typeface="Raleway"/>
              </a:rPr>
              <a:t>什么是全面发展教育？</a:t>
            </a:r>
            <a:endParaRPr sz="1200" b="1" dirty="0">
              <a:solidFill>
                <a:srgbClr val="C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457200" lvl="0" indent="-317500" algn="l" rtl="0">
              <a:spcBef>
                <a:spcPts val="1000"/>
              </a:spcBef>
              <a:spcAft>
                <a:spcPts val="0"/>
              </a:spcAft>
              <a:buClr>
                <a:srgbClr val="980000"/>
              </a:buClr>
              <a:buSzPts val="1400"/>
              <a:buFont typeface="Raleway"/>
              <a:buChar char="➔"/>
            </a:pPr>
            <a:r>
              <a:rPr lang="en" sz="1400" b="1" dirty="0">
                <a:solidFill>
                  <a:srgbClr val="980000"/>
                </a:solidFill>
                <a:latin typeface="Raleway"/>
                <a:ea typeface="Raleway"/>
                <a:cs typeface="Raleway"/>
                <a:sym typeface="Raleway"/>
              </a:rPr>
              <a:t>Share Current Initiatives</a:t>
            </a:r>
            <a:r>
              <a:rPr lang="en" sz="1400" dirty="0">
                <a:latin typeface="Raleway"/>
                <a:ea typeface="Raleway"/>
                <a:cs typeface="Raleway"/>
                <a:sym typeface="Raleway"/>
              </a:rPr>
              <a:t/>
            </a:r>
            <a:br>
              <a:rPr lang="en" sz="1400" dirty="0">
                <a:latin typeface="Raleway"/>
                <a:ea typeface="Raleway"/>
                <a:cs typeface="Raleway"/>
                <a:sym typeface="Raleway"/>
              </a:rPr>
            </a:br>
            <a:r>
              <a:rPr lang="zh-CN" altLang="en-US" sz="1400" b="1" dirty="0" smtClean="0">
                <a:solidFill>
                  <a:srgbClr val="C00000"/>
                </a:solidFill>
                <a:latin typeface="Raleway"/>
                <a:ea typeface="Raleway"/>
                <a:cs typeface="Raleway"/>
                <a:sym typeface="Raleway"/>
              </a:rPr>
              <a:t>分享目前的提议</a:t>
            </a:r>
            <a:endParaRPr sz="1200" b="1" dirty="0">
              <a:solidFill>
                <a:srgbClr val="C0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457200" lvl="0" indent="-317500" algn="l" rtl="0">
              <a:spcBef>
                <a:spcPts val="1000"/>
              </a:spcBef>
              <a:spcAft>
                <a:spcPts val="1000"/>
              </a:spcAft>
              <a:buClr>
                <a:srgbClr val="980000"/>
              </a:buClr>
              <a:buSzPts val="1400"/>
              <a:buFont typeface="Raleway"/>
              <a:buChar char="➔"/>
            </a:pPr>
            <a:r>
              <a:rPr lang="en" sz="1400" b="1" dirty="0">
                <a:solidFill>
                  <a:srgbClr val="980000"/>
                </a:solidFill>
                <a:latin typeface="Raleway"/>
                <a:ea typeface="Raleway"/>
                <a:cs typeface="Raleway"/>
                <a:sym typeface="Raleway"/>
              </a:rPr>
              <a:t>Explain how you can help</a:t>
            </a:r>
            <a:r>
              <a:rPr lang="en" sz="1400" dirty="0">
                <a:latin typeface="Raleway"/>
                <a:ea typeface="Raleway"/>
                <a:cs typeface="Raleway"/>
                <a:sym typeface="Raleway"/>
              </a:rPr>
              <a:t/>
            </a:r>
            <a:br>
              <a:rPr lang="en" sz="1400" dirty="0">
                <a:latin typeface="Raleway"/>
                <a:ea typeface="Raleway"/>
                <a:cs typeface="Raleway"/>
                <a:sym typeface="Raleway"/>
              </a:rPr>
            </a:br>
            <a:r>
              <a:rPr lang="zh-CN" altLang="en-US" sz="1400" b="1" dirty="0" smtClean="0">
                <a:solidFill>
                  <a:srgbClr val="C00000"/>
                </a:solidFill>
                <a:latin typeface="Raleway"/>
                <a:ea typeface="Raleway"/>
                <a:cs typeface="Raleway"/>
                <a:sym typeface="Raleway"/>
              </a:rPr>
              <a:t>作为家长，能做些什么呢？</a:t>
            </a:r>
            <a:endParaRPr sz="1200" b="1" dirty="0">
              <a:solidFill>
                <a:srgbClr val="C00000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Google Shape;86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44700" y="162737"/>
            <a:ext cx="4254600" cy="4818038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5"/>
          <p:cNvSpPr txBox="1"/>
          <p:nvPr/>
        </p:nvSpPr>
        <p:spPr>
          <a:xfrm>
            <a:off x="2855550" y="471796"/>
            <a:ext cx="3432900" cy="10918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rgbClr val="C00000"/>
              </a:solidFill>
            </a:endParaRP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rgbClr val="C00000"/>
              </a:solidFill>
            </a:endParaRPr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1" dirty="0">
              <a:solidFill>
                <a:srgbClr val="C00000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 b="1" dirty="0">
                <a:solidFill>
                  <a:schemeClr val="lt2"/>
                </a:solidFill>
                <a:latin typeface="Raleway"/>
                <a:ea typeface="Raleway"/>
                <a:cs typeface="Raleway"/>
                <a:sym typeface="Raleway"/>
              </a:rPr>
              <a:t>Question &amp; </a:t>
            </a:r>
            <a:r>
              <a:rPr lang="en" sz="3000" b="1" dirty="0" smtClean="0">
                <a:solidFill>
                  <a:schemeClr val="lt2"/>
                </a:solidFill>
                <a:latin typeface="Raleway"/>
                <a:ea typeface="Raleway"/>
                <a:cs typeface="Raleway"/>
                <a:sym typeface="Raleway"/>
              </a:rPr>
              <a:t>Task</a:t>
            </a:r>
            <a:r>
              <a:rPr lang="zh-CN" altLang="en-US" sz="3000" b="1" dirty="0" smtClean="0">
                <a:solidFill>
                  <a:schemeClr val="lt2"/>
                </a:solidFill>
                <a:latin typeface="Raleway"/>
                <a:ea typeface="Raleway"/>
                <a:cs typeface="Raleway"/>
                <a:sym typeface="Raleway"/>
              </a:rPr>
              <a:t>问题及任务</a:t>
            </a:r>
            <a:endParaRPr sz="3000" b="1" dirty="0">
              <a:solidFill>
                <a:schemeClr val="lt2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  <p:sp>
        <p:nvSpPr>
          <p:cNvPr id="88" name="Google Shape;88;p15"/>
          <p:cNvSpPr txBox="1">
            <a:spLocks noGrp="1"/>
          </p:cNvSpPr>
          <p:nvPr>
            <p:ph type="body" idx="4294967295"/>
          </p:nvPr>
        </p:nvSpPr>
        <p:spPr>
          <a:xfrm>
            <a:off x="2855550" y="1142255"/>
            <a:ext cx="3432900" cy="3327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dirty="0">
              <a:solidFill>
                <a:schemeClr val="dk2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457200" lvl="0" indent="-317500" algn="l" rtl="0">
              <a:spcBef>
                <a:spcPts val="1600"/>
              </a:spcBef>
              <a:spcAft>
                <a:spcPts val="0"/>
              </a:spcAft>
              <a:buClr>
                <a:srgbClr val="980000"/>
              </a:buClr>
              <a:buSzPts val="1400"/>
              <a:buFont typeface="Raleway"/>
              <a:buChar char="➔"/>
            </a:pPr>
            <a:r>
              <a:rPr lang="en" sz="1400" b="1" dirty="0">
                <a:solidFill>
                  <a:srgbClr val="980000"/>
                </a:solidFill>
                <a:latin typeface="Raleway"/>
                <a:ea typeface="Raleway"/>
                <a:cs typeface="Raleway"/>
                <a:sym typeface="Raleway"/>
              </a:rPr>
              <a:t>What do you think ‘Holistic Learning’ means</a:t>
            </a:r>
            <a:r>
              <a:rPr lang="en" sz="1400" b="1" dirty="0" smtClean="0">
                <a:solidFill>
                  <a:srgbClr val="980000"/>
                </a:solidFill>
                <a:latin typeface="Raleway"/>
                <a:ea typeface="Raleway"/>
                <a:cs typeface="Raleway"/>
                <a:sym typeface="Raleway"/>
              </a:rPr>
              <a:t>?</a:t>
            </a:r>
          </a:p>
          <a:p>
            <a:pPr marL="457200" lvl="0" indent="-317500" algn="l" rtl="0">
              <a:spcBef>
                <a:spcPts val="1600"/>
              </a:spcBef>
              <a:spcAft>
                <a:spcPts val="0"/>
              </a:spcAft>
              <a:buClr>
                <a:srgbClr val="980000"/>
              </a:buClr>
              <a:buSzPts val="1400"/>
              <a:buFont typeface="Raleway"/>
              <a:buChar char="➔"/>
            </a:pPr>
            <a:r>
              <a:rPr lang="zh-CN" altLang="en-US" sz="1400" b="1" dirty="0" smtClean="0">
                <a:solidFill>
                  <a:srgbClr val="980000"/>
                </a:solidFill>
                <a:latin typeface="Raleway"/>
                <a:ea typeface="Raleway"/>
                <a:cs typeface="Raleway"/>
                <a:sym typeface="Raleway"/>
              </a:rPr>
              <a:t>您认为全面学习是什么呢？</a:t>
            </a:r>
            <a:endParaRPr sz="1400" b="1" dirty="0">
              <a:solidFill>
                <a:srgbClr val="980000"/>
              </a:solidFill>
              <a:latin typeface="Raleway"/>
              <a:ea typeface="Raleway"/>
              <a:cs typeface="Raleway"/>
              <a:sym typeface="Raleway"/>
            </a:endParaRPr>
          </a:p>
          <a:p>
            <a:pPr marL="457200" lvl="0" indent="-317500" algn="l" rtl="0">
              <a:spcBef>
                <a:spcPts val="1000"/>
              </a:spcBef>
              <a:spcAft>
                <a:spcPts val="1000"/>
              </a:spcAft>
              <a:buClr>
                <a:srgbClr val="980000"/>
              </a:buClr>
              <a:buSzPts val="1400"/>
              <a:buFont typeface="Raleway"/>
              <a:buChar char="➔"/>
            </a:pPr>
            <a:r>
              <a:rPr lang="en" sz="1400" b="1" dirty="0">
                <a:solidFill>
                  <a:srgbClr val="980000"/>
                </a:solidFill>
                <a:latin typeface="Raleway"/>
                <a:ea typeface="Raleway"/>
                <a:cs typeface="Raleway"/>
                <a:sym typeface="Raleway"/>
              </a:rPr>
              <a:t>Write down ideas in your group and be ready to share </a:t>
            </a:r>
            <a:r>
              <a:rPr lang="en" sz="1400" b="1" dirty="0" smtClean="0">
                <a:solidFill>
                  <a:srgbClr val="980000"/>
                </a:solidFill>
                <a:latin typeface="Raleway"/>
                <a:ea typeface="Raleway"/>
                <a:cs typeface="Raleway"/>
                <a:sym typeface="Raleway"/>
              </a:rPr>
              <a:t>them</a:t>
            </a:r>
          </a:p>
          <a:p>
            <a:pPr marL="457200" lvl="0" indent="-317500" algn="l" rtl="0">
              <a:spcBef>
                <a:spcPts val="1000"/>
              </a:spcBef>
              <a:spcAft>
                <a:spcPts val="1000"/>
              </a:spcAft>
              <a:buClr>
                <a:srgbClr val="980000"/>
              </a:buClr>
              <a:buSzPts val="1400"/>
              <a:buFont typeface="Raleway"/>
              <a:buChar char="➔"/>
            </a:pPr>
            <a:r>
              <a:rPr lang="zh-CN" altLang="en-US" sz="1400" b="1" dirty="0" smtClean="0">
                <a:solidFill>
                  <a:srgbClr val="980000"/>
                </a:solidFill>
                <a:latin typeface="Raleway"/>
                <a:ea typeface="Raleway"/>
                <a:cs typeface="Raleway"/>
                <a:sym typeface="Raleway"/>
              </a:rPr>
              <a:t>请家长写下自己的想法并且以小组的形式开展讨论</a:t>
            </a:r>
            <a:endParaRPr sz="1200" dirty="0">
              <a:solidFill>
                <a:schemeClr val="dk2"/>
              </a:solidFill>
              <a:latin typeface="Raleway"/>
              <a:ea typeface="Raleway"/>
              <a:cs typeface="Raleway"/>
              <a:sym typeface="Raleway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6"/>
          <p:cNvSpPr txBox="1">
            <a:spLocks noGrp="1"/>
          </p:cNvSpPr>
          <p:nvPr>
            <p:ph type="ctrTitle"/>
          </p:nvPr>
        </p:nvSpPr>
        <p:spPr>
          <a:xfrm>
            <a:off x="2371725" y="630225"/>
            <a:ext cx="6331500" cy="99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>
                <a:solidFill>
                  <a:srgbClr val="FFFFFF"/>
                </a:solidFill>
              </a:rPr>
              <a:t>Initiatives </a:t>
            </a:r>
            <a:r>
              <a:rPr lang="zh-CN" altLang="en-US" dirty="0" smtClean="0">
                <a:solidFill>
                  <a:srgbClr val="FFFFFF"/>
                </a:solidFill>
              </a:rPr>
              <a:t>倡议</a:t>
            </a:r>
            <a:endParaRPr dirty="0">
              <a:solidFill>
                <a:srgbClr val="FFFFFF"/>
              </a:solidFill>
            </a:endParaRPr>
          </a:p>
        </p:txBody>
      </p:sp>
      <p:sp>
        <p:nvSpPr>
          <p:cNvPr id="94" name="Google Shape;94;p16"/>
          <p:cNvSpPr txBox="1">
            <a:spLocks noGrp="1"/>
          </p:cNvSpPr>
          <p:nvPr>
            <p:ph type="subTitle" idx="1"/>
          </p:nvPr>
        </p:nvSpPr>
        <p:spPr>
          <a:xfrm>
            <a:off x="2371725" y="1623525"/>
            <a:ext cx="3146100" cy="3020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/>
              <a:t>Term 2</a:t>
            </a:r>
            <a:endParaRPr sz="2400" b="1"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~ Holistic Skills Register</a:t>
            </a:r>
            <a:endParaRPr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~ Holistic Skills Diaries (P3+)</a:t>
            </a:r>
            <a:endParaRPr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~ Launch of Clubs &amp; Teams (inc. Service Team, Choir, Tennis Club)</a:t>
            </a:r>
            <a:endParaRPr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~ Enhanced CCAs</a:t>
            </a:r>
            <a:endParaRPr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b="1"/>
              <a:t>	</a:t>
            </a:r>
            <a:endParaRPr b="1"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b="1"/>
          </a:p>
        </p:txBody>
      </p:sp>
      <p:pic>
        <p:nvPicPr>
          <p:cNvPr id="95" name="Google Shape;95;p16"/>
          <p:cNvPicPr preferRelativeResize="0"/>
          <p:nvPr/>
        </p:nvPicPr>
        <p:blipFill rotWithShape="1">
          <a:blip r:embed="rId3">
            <a:alphaModFix/>
          </a:blip>
          <a:srcRect l="22299" r="18956" b="30603"/>
          <a:stretch/>
        </p:blipFill>
        <p:spPr>
          <a:xfrm>
            <a:off x="588050" y="732450"/>
            <a:ext cx="1225075" cy="1337551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16"/>
          <p:cNvSpPr txBox="1">
            <a:spLocks noGrp="1"/>
          </p:cNvSpPr>
          <p:nvPr>
            <p:ph type="subTitle" idx="1"/>
          </p:nvPr>
        </p:nvSpPr>
        <p:spPr>
          <a:xfrm>
            <a:off x="5748525" y="1623525"/>
            <a:ext cx="3327300" cy="286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 smtClean="0"/>
              <a:t>第二学期</a:t>
            </a:r>
            <a:endParaRPr lang="en" altLang="zh-CN" dirty="0"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dirty="0" smtClean="0"/>
              <a:t>~</a:t>
            </a:r>
            <a:r>
              <a:rPr lang="zh-CN" altLang="en-US" dirty="0" smtClean="0"/>
              <a:t>全面发展技能信息收集函</a:t>
            </a:r>
            <a:endParaRPr lang="en-US" altLang="zh-CN" dirty="0" smtClean="0"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dirty="0" smtClean="0"/>
              <a:t>~</a:t>
            </a:r>
            <a:r>
              <a:rPr lang="zh-CN" altLang="en-US" dirty="0" smtClean="0"/>
              <a:t>全面发展技能记录簿（三年级以上）</a:t>
            </a:r>
            <a:endParaRPr lang="en-US" altLang="zh-CN" dirty="0" smtClean="0"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dirty="0" smtClean="0"/>
              <a:t>~</a:t>
            </a:r>
            <a:r>
              <a:rPr lang="zh-CN" altLang="en-US" dirty="0" smtClean="0"/>
              <a:t>启动学校社团和志愿组（志愿服务组、合唱团、网球俱乐部）</a:t>
            </a:r>
            <a:endParaRPr lang="en-US" altLang="zh-CN" dirty="0" smtClean="0"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zh-CN" dirty="0" smtClean="0"/>
              <a:t>~</a:t>
            </a:r>
            <a:r>
              <a:rPr lang="zh-CN" altLang="en-US" dirty="0" smtClean="0"/>
              <a:t>加强校本课程质量管理</a:t>
            </a:r>
            <a:endParaRPr dirty="0"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b="1" dirty="0"/>
              <a:t>	</a:t>
            </a:r>
            <a:endParaRPr b="1" dirty="0"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7"/>
          <p:cNvSpPr txBox="1">
            <a:spLocks noGrp="1"/>
          </p:cNvSpPr>
          <p:nvPr>
            <p:ph type="title"/>
          </p:nvPr>
        </p:nvSpPr>
        <p:spPr>
          <a:xfrm>
            <a:off x="283100" y="712150"/>
            <a:ext cx="8620500" cy="101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Building </a:t>
            </a:r>
            <a:r>
              <a:rPr lang="en" dirty="0" smtClean="0"/>
              <a:t>Teams</a:t>
            </a:r>
            <a:endParaRPr sz="2400" dirty="0"/>
          </a:p>
        </p:txBody>
      </p:sp>
      <p:sp>
        <p:nvSpPr>
          <p:cNvPr id="102" name="Google Shape;102;p17"/>
          <p:cNvSpPr/>
          <p:nvPr/>
        </p:nvSpPr>
        <p:spPr>
          <a:xfrm>
            <a:off x="371775" y="1988900"/>
            <a:ext cx="1915800" cy="2244900"/>
          </a:xfrm>
          <a:prstGeom prst="wedgeRectCallout">
            <a:avLst>
              <a:gd name="adj1" fmla="val -20833"/>
              <a:gd name="adj2" fmla="val 6250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17"/>
          <p:cNvSpPr/>
          <p:nvPr/>
        </p:nvSpPr>
        <p:spPr>
          <a:xfrm>
            <a:off x="2492727" y="1988900"/>
            <a:ext cx="1723800" cy="2244900"/>
          </a:xfrm>
          <a:prstGeom prst="wedgeRectCallout">
            <a:avLst>
              <a:gd name="adj1" fmla="val -20833"/>
              <a:gd name="adj2" fmla="val 62500"/>
            </a:avLst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17"/>
          <p:cNvSpPr/>
          <p:nvPr/>
        </p:nvSpPr>
        <p:spPr>
          <a:xfrm>
            <a:off x="4421671" y="1988900"/>
            <a:ext cx="1723800" cy="2244900"/>
          </a:xfrm>
          <a:prstGeom prst="wedgeRectCallout">
            <a:avLst>
              <a:gd name="adj1" fmla="val -20833"/>
              <a:gd name="adj2" fmla="val 62500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17"/>
          <p:cNvSpPr txBox="1">
            <a:spLocks noGrp="1"/>
          </p:cNvSpPr>
          <p:nvPr>
            <p:ph type="title"/>
          </p:nvPr>
        </p:nvSpPr>
        <p:spPr>
          <a:xfrm>
            <a:off x="4495625" y="2061900"/>
            <a:ext cx="1575000" cy="200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rgbClr val="980000"/>
                </a:solidFill>
              </a:rPr>
              <a:t>Teams</a:t>
            </a:r>
            <a:endParaRPr sz="2100">
              <a:solidFill>
                <a:srgbClr val="98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100"/>
              <a:t>Especially for Sport</a:t>
            </a:r>
            <a:endParaRPr sz="210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1200" b="0" i="1">
              <a:solidFill>
                <a:schemeClr val="lt1"/>
              </a:solidFill>
            </a:endParaRPr>
          </a:p>
        </p:txBody>
      </p:sp>
      <p:sp>
        <p:nvSpPr>
          <p:cNvPr id="106" name="Google Shape;106;p17"/>
          <p:cNvSpPr txBox="1">
            <a:spLocks noGrp="1"/>
          </p:cNvSpPr>
          <p:nvPr>
            <p:ph type="title"/>
          </p:nvPr>
        </p:nvSpPr>
        <p:spPr>
          <a:xfrm>
            <a:off x="371775" y="2061900"/>
            <a:ext cx="1915800" cy="200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dirty="0">
                <a:solidFill>
                  <a:srgbClr val="980000"/>
                </a:solidFill>
              </a:rPr>
              <a:t>In School </a:t>
            </a:r>
            <a:r>
              <a:rPr lang="en" sz="2400" dirty="0" smtClean="0">
                <a:solidFill>
                  <a:srgbClr val="980000"/>
                </a:solidFill>
              </a:rPr>
              <a:t>Learning</a:t>
            </a:r>
            <a:endParaRPr sz="2400" dirty="0">
              <a:solidFill>
                <a:srgbClr val="98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100" dirty="0"/>
              <a:t>PE, Music, Art </a:t>
            </a:r>
            <a:r>
              <a:rPr lang="en" sz="2100" dirty="0" smtClean="0"/>
              <a:t>Lessons</a:t>
            </a:r>
            <a:br>
              <a:rPr lang="en" sz="2100" dirty="0" smtClean="0"/>
            </a:br>
            <a:r>
              <a:rPr lang="en" sz="2100" dirty="0" smtClean="0"/>
              <a:t>CCAs</a:t>
            </a:r>
            <a:endParaRPr sz="2100"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1200" b="0" i="1" dirty="0"/>
          </a:p>
        </p:txBody>
      </p:sp>
      <p:sp>
        <p:nvSpPr>
          <p:cNvPr id="107" name="Google Shape;107;p17"/>
          <p:cNvSpPr txBox="1">
            <a:spLocks noGrp="1"/>
          </p:cNvSpPr>
          <p:nvPr>
            <p:ph type="title"/>
          </p:nvPr>
        </p:nvSpPr>
        <p:spPr>
          <a:xfrm>
            <a:off x="2566675" y="2061900"/>
            <a:ext cx="1575000" cy="200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rgbClr val="980000"/>
                </a:solidFill>
              </a:rPr>
              <a:t>Clubs</a:t>
            </a:r>
            <a:endParaRPr sz="2100">
              <a:solidFill>
                <a:srgbClr val="98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/>
              <a:t>Choir</a:t>
            </a:r>
            <a:endParaRPr sz="18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/>
              <a:t>Tennis</a:t>
            </a:r>
            <a:endParaRPr sz="180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/>
              <a:t>Green/ Service</a:t>
            </a:r>
            <a:endParaRPr sz="180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1200" b="0" i="1">
              <a:solidFill>
                <a:schemeClr val="lt1"/>
              </a:solidFill>
            </a:endParaRPr>
          </a:p>
        </p:txBody>
      </p:sp>
      <p:sp>
        <p:nvSpPr>
          <p:cNvPr id="108" name="Google Shape;108;p17"/>
          <p:cNvSpPr/>
          <p:nvPr/>
        </p:nvSpPr>
        <p:spPr>
          <a:xfrm>
            <a:off x="6425475" y="1988900"/>
            <a:ext cx="1915800" cy="2244900"/>
          </a:xfrm>
          <a:prstGeom prst="wedgeRectCallout">
            <a:avLst>
              <a:gd name="adj1" fmla="val -20833"/>
              <a:gd name="adj2" fmla="val 6250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17"/>
          <p:cNvSpPr txBox="1">
            <a:spLocks noGrp="1"/>
          </p:cNvSpPr>
          <p:nvPr>
            <p:ph type="title"/>
          </p:nvPr>
        </p:nvSpPr>
        <p:spPr>
          <a:xfrm>
            <a:off x="6425475" y="1988900"/>
            <a:ext cx="1915800" cy="200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100">
                <a:solidFill>
                  <a:srgbClr val="980000"/>
                </a:solidFill>
              </a:rPr>
              <a:t>Elite</a:t>
            </a:r>
            <a:endParaRPr sz="2100">
              <a:solidFill>
                <a:srgbClr val="98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100"/>
              <a:t>High performance in Senior School</a:t>
            </a:r>
            <a:endParaRPr sz="210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1200" b="0" i="1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7"/>
          <p:cNvSpPr txBox="1">
            <a:spLocks noGrp="1"/>
          </p:cNvSpPr>
          <p:nvPr>
            <p:ph type="title"/>
          </p:nvPr>
        </p:nvSpPr>
        <p:spPr>
          <a:xfrm>
            <a:off x="283100" y="712150"/>
            <a:ext cx="8620500" cy="1019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4400" dirty="0" smtClean="0"/>
              <a:t>团队建设</a:t>
            </a:r>
            <a:endParaRPr sz="4400" dirty="0"/>
          </a:p>
        </p:txBody>
      </p:sp>
      <p:sp>
        <p:nvSpPr>
          <p:cNvPr id="102" name="Google Shape;102;p17"/>
          <p:cNvSpPr/>
          <p:nvPr/>
        </p:nvSpPr>
        <p:spPr>
          <a:xfrm>
            <a:off x="371775" y="1988900"/>
            <a:ext cx="1915800" cy="2244900"/>
          </a:xfrm>
          <a:prstGeom prst="wedgeRectCallout">
            <a:avLst>
              <a:gd name="adj1" fmla="val -20833"/>
              <a:gd name="adj2" fmla="val 6250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17"/>
          <p:cNvSpPr/>
          <p:nvPr/>
        </p:nvSpPr>
        <p:spPr>
          <a:xfrm>
            <a:off x="2492727" y="1988900"/>
            <a:ext cx="1723800" cy="2244900"/>
          </a:xfrm>
          <a:prstGeom prst="wedgeRectCallout">
            <a:avLst>
              <a:gd name="adj1" fmla="val -20833"/>
              <a:gd name="adj2" fmla="val 62500"/>
            </a:avLst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17"/>
          <p:cNvSpPr/>
          <p:nvPr/>
        </p:nvSpPr>
        <p:spPr>
          <a:xfrm>
            <a:off x="4421671" y="1988900"/>
            <a:ext cx="1723800" cy="2244900"/>
          </a:xfrm>
          <a:prstGeom prst="wedgeRectCallout">
            <a:avLst>
              <a:gd name="adj1" fmla="val -20833"/>
              <a:gd name="adj2" fmla="val 62500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17"/>
          <p:cNvSpPr txBox="1">
            <a:spLocks noGrp="1"/>
          </p:cNvSpPr>
          <p:nvPr>
            <p:ph type="title"/>
          </p:nvPr>
        </p:nvSpPr>
        <p:spPr>
          <a:xfrm>
            <a:off x="4445356" y="1923678"/>
            <a:ext cx="1575000" cy="200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zh-CN" altLang="en-US" sz="2100" dirty="0">
                <a:solidFill>
                  <a:srgbClr val="C00000"/>
                </a:solidFill>
              </a:rPr>
              <a:t>校</a:t>
            </a:r>
            <a:r>
              <a:rPr lang="zh-CN" altLang="en-US" sz="2100" dirty="0" smtClean="0">
                <a:solidFill>
                  <a:srgbClr val="C00000"/>
                </a:solidFill>
              </a:rPr>
              <a:t>队</a:t>
            </a:r>
            <a:r>
              <a:rPr lang="en-US" altLang="zh-CN" sz="2100" dirty="0" smtClean="0"/>
              <a:t/>
            </a:r>
            <a:br>
              <a:rPr lang="en-US" altLang="zh-CN" sz="2100" dirty="0" smtClean="0"/>
            </a:br>
            <a:r>
              <a:rPr lang="en-US" altLang="zh-CN" sz="2100" dirty="0" smtClean="0"/>
              <a:t/>
            </a:r>
            <a:br>
              <a:rPr lang="en-US" altLang="zh-CN" sz="2100" dirty="0" smtClean="0"/>
            </a:br>
            <a:r>
              <a:rPr lang="zh-CN" altLang="en-US" sz="2100" dirty="0" smtClean="0"/>
              <a:t>尤其是体育方面</a:t>
            </a:r>
            <a:endParaRPr sz="2100"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1200" b="0" i="1" dirty="0">
              <a:solidFill>
                <a:schemeClr val="lt1"/>
              </a:solidFill>
            </a:endParaRPr>
          </a:p>
        </p:txBody>
      </p:sp>
      <p:sp>
        <p:nvSpPr>
          <p:cNvPr id="106" name="Google Shape;106;p17"/>
          <p:cNvSpPr txBox="1">
            <a:spLocks noGrp="1"/>
          </p:cNvSpPr>
          <p:nvPr>
            <p:ph type="title"/>
          </p:nvPr>
        </p:nvSpPr>
        <p:spPr>
          <a:xfrm>
            <a:off x="371775" y="1923678"/>
            <a:ext cx="1915800" cy="200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zh-CN" altLang="en-US" sz="2100" dirty="0" smtClean="0">
                <a:solidFill>
                  <a:srgbClr val="C00000"/>
                </a:solidFill>
              </a:rPr>
              <a:t>丰富校内学习机会</a:t>
            </a:r>
            <a:r>
              <a:rPr lang="en-US" altLang="zh-CN" sz="2100" dirty="0" smtClean="0"/>
              <a:t/>
            </a:r>
            <a:br>
              <a:rPr lang="en-US" altLang="zh-CN" sz="2100" dirty="0" smtClean="0"/>
            </a:br>
            <a:r>
              <a:rPr lang="zh-CN" altLang="en-US" sz="2100" dirty="0" smtClean="0"/>
              <a:t>体育、音乐、美术课程</a:t>
            </a:r>
            <a:r>
              <a:rPr lang="en" sz="2100" dirty="0" smtClean="0"/>
              <a:t/>
            </a:r>
            <a:br>
              <a:rPr lang="en" sz="2100" dirty="0" smtClean="0"/>
            </a:br>
            <a:r>
              <a:rPr lang="zh-CN" altLang="en-US" sz="2100" dirty="0" smtClean="0"/>
              <a:t>校本课程</a:t>
            </a:r>
            <a:r>
              <a:rPr lang="en-US" altLang="zh-CN" sz="2100" dirty="0" smtClean="0"/>
              <a:t/>
            </a:r>
            <a:br>
              <a:rPr lang="en-US" altLang="zh-CN" sz="2100" dirty="0" smtClean="0"/>
            </a:br>
            <a:endParaRPr sz="1200" b="0" i="1" dirty="0"/>
          </a:p>
        </p:txBody>
      </p:sp>
      <p:sp>
        <p:nvSpPr>
          <p:cNvPr id="107" name="Google Shape;107;p17"/>
          <p:cNvSpPr txBox="1">
            <a:spLocks noGrp="1"/>
          </p:cNvSpPr>
          <p:nvPr>
            <p:ph type="title"/>
          </p:nvPr>
        </p:nvSpPr>
        <p:spPr>
          <a:xfrm>
            <a:off x="2566675" y="2061900"/>
            <a:ext cx="1575000" cy="200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100" dirty="0" smtClean="0">
                <a:solidFill>
                  <a:srgbClr val="980000"/>
                </a:solidFill>
              </a:rPr>
              <a:t>社团</a:t>
            </a:r>
            <a:endParaRPr sz="2100" dirty="0">
              <a:solidFill>
                <a:srgbClr val="98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zh-CN" altLang="en-US" sz="1800" dirty="0" smtClean="0"/>
              <a:t>合唱</a:t>
            </a:r>
            <a:r>
              <a:rPr lang="en-US" altLang="zh-CN" sz="1800" dirty="0" smtClean="0"/>
              <a:t/>
            </a:r>
            <a:br>
              <a:rPr lang="en-US" altLang="zh-CN" sz="1800" dirty="0" smtClean="0"/>
            </a:br>
            <a:r>
              <a:rPr lang="zh-CN" altLang="en-US" sz="1800" dirty="0" smtClean="0"/>
              <a:t>网球</a:t>
            </a:r>
            <a:r>
              <a:rPr lang="en-US" altLang="zh-CN" sz="1800" dirty="0" smtClean="0"/>
              <a:t/>
            </a:r>
            <a:br>
              <a:rPr lang="en-US" altLang="zh-CN" sz="1800" dirty="0" smtClean="0"/>
            </a:br>
            <a:r>
              <a:rPr lang="zh-CN" altLang="en-US" sz="1800" dirty="0" smtClean="0"/>
              <a:t>环保和志愿小组</a:t>
            </a:r>
            <a:endParaRPr sz="1200" b="0" i="1" dirty="0">
              <a:solidFill>
                <a:schemeClr val="lt1"/>
              </a:solidFill>
            </a:endParaRPr>
          </a:p>
        </p:txBody>
      </p:sp>
      <p:sp>
        <p:nvSpPr>
          <p:cNvPr id="108" name="Google Shape;108;p17"/>
          <p:cNvSpPr/>
          <p:nvPr/>
        </p:nvSpPr>
        <p:spPr>
          <a:xfrm>
            <a:off x="6425475" y="1988900"/>
            <a:ext cx="1915800" cy="2244900"/>
          </a:xfrm>
          <a:prstGeom prst="wedgeRectCallout">
            <a:avLst>
              <a:gd name="adj1" fmla="val -20833"/>
              <a:gd name="adj2" fmla="val 62500"/>
            </a:avLst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17"/>
          <p:cNvSpPr txBox="1">
            <a:spLocks noGrp="1"/>
          </p:cNvSpPr>
          <p:nvPr>
            <p:ph type="title"/>
          </p:nvPr>
        </p:nvSpPr>
        <p:spPr>
          <a:xfrm>
            <a:off x="6425475" y="1988900"/>
            <a:ext cx="1915800" cy="2005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sz="2100" dirty="0" smtClean="0">
                <a:solidFill>
                  <a:srgbClr val="980000"/>
                </a:solidFill>
              </a:rPr>
              <a:t>菁英</a:t>
            </a:r>
            <a:endParaRPr sz="2100" dirty="0">
              <a:solidFill>
                <a:srgbClr val="98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zh-CN" altLang="en-US" sz="2100" dirty="0" smtClean="0"/>
              <a:t>中学部时学生的才艺能力得以充分展示</a:t>
            </a:r>
            <a:endParaRPr sz="2100" dirty="0"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1200" b="0" i="1" dirty="0"/>
          </a:p>
        </p:txBody>
      </p:sp>
    </p:spTree>
    <p:extLst>
      <p:ext uri="{BB962C8B-B14F-4D97-AF65-F5344CB8AC3E}">
        <p14:creationId xmlns:p14="http://schemas.microsoft.com/office/powerpoint/2010/main" val="3770469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8"/>
          <p:cNvSpPr txBox="1">
            <a:spLocks noGrp="1"/>
          </p:cNvSpPr>
          <p:nvPr>
            <p:ph type="ctrTitle"/>
          </p:nvPr>
        </p:nvSpPr>
        <p:spPr>
          <a:xfrm>
            <a:off x="2371725" y="420875"/>
            <a:ext cx="6331500" cy="154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How to </a:t>
            </a:r>
            <a:r>
              <a:rPr lang="en" dirty="0" smtClean="0"/>
              <a:t>help</a:t>
            </a:r>
            <a:r>
              <a:rPr lang="zh-CN" altLang="en-US" dirty="0" smtClean="0"/>
              <a:t>？</a:t>
            </a:r>
            <a:r>
              <a:rPr lang="en-US" dirty="0"/>
              <a:t/>
            </a:r>
            <a:br>
              <a:rPr lang="en-US" dirty="0"/>
            </a:br>
            <a:r>
              <a:rPr lang="zh-CN" altLang="en-US" dirty="0" smtClean="0"/>
              <a:t>家长能做什么呢？</a:t>
            </a:r>
            <a:endParaRPr dirty="0"/>
          </a:p>
        </p:txBody>
      </p:sp>
      <p:sp>
        <p:nvSpPr>
          <p:cNvPr id="115" name="Google Shape;115;p18"/>
          <p:cNvSpPr txBox="1">
            <a:spLocks noGrp="1"/>
          </p:cNvSpPr>
          <p:nvPr>
            <p:ph type="subTitle" idx="1"/>
          </p:nvPr>
        </p:nvSpPr>
        <p:spPr>
          <a:xfrm>
            <a:off x="2371725" y="1450350"/>
            <a:ext cx="6331500" cy="3289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Reflect on your child’s talents, skills and interests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 smtClean="0"/>
              <a:t>请您好好思考一下孩子擅长的方面、孩子的兴趣和天赋所在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Do they have any special achievements?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 smtClean="0"/>
              <a:t>孩子有没有在某个方面已经有不错的成就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Are they academically focused? Artistic? Sporty?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 smtClean="0"/>
              <a:t>孩子对学术、艺术或体育项目特别专注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Aspirations - from you and from your child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CN" altLang="en-US" dirty="0" smtClean="0"/>
              <a:t>期盼</a:t>
            </a:r>
            <a:r>
              <a:rPr lang="en-US" altLang="zh-CN" dirty="0" smtClean="0"/>
              <a:t>-</a:t>
            </a:r>
            <a:r>
              <a:rPr lang="zh-CN" altLang="en-US" dirty="0" smtClean="0"/>
              <a:t>家长对孩子的期盼及孩子本身的意愿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116" name="Google Shape;116;p18"/>
          <p:cNvPicPr preferRelativeResize="0"/>
          <p:nvPr/>
        </p:nvPicPr>
        <p:blipFill rotWithShape="1">
          <a:blip r:embed="rId3">
            <a:alphaModFix/>
          </a:blip>
          <a:srcRect l="22299" r="18956" b="30603"/>
          <a:stretch/>
        </p:blipFill>
        <p:spPr>
          <a:xfrm>
            <a:off x="588050" y="732450"/>
            <a:ext cx="1225075" cy="13375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wiss">
  <a:themeElements>
    <a:clrScheme name="Swiss">
      <a:dk1>
        <a:srgbClr val="F46524"/>
      </a:dk1>
      <a:lt1>
        <a:srgbClr val="FFFFFF"/>
      </a:lt1>
      <a:dk2>
        <a:srgbClr val="000000"/>
      </a:dk2>
      <a:lt2>
        <a:srgbClr val="757575"/>
      </a:lt2>
      <a:accent1>
        <a:srgbClr val="01579B"/>
      </a:accent1>
      <a:accent2>
        <a:srgbClr val="27C7BD"/>
      </a:accent2>
      <a:accent3>
        <a:srgbClr val="0099E8"/>
      </a:accent3>
      <a:accent4>
        <a:srgbClr val="51B9A3"/>
      </a:accent4>
      <a:accent5>
        <a:srgbClr val="FB8C00"/>
      </a:accent5>
      <a:accent6>
        <a:srgbClr val="FFAE88"/>
      </a:accent6>
      <a:hlink>
        <a:srgbClr val="0277BD"/>
      </a:hlink>
      <a:folHlink>
        <a:srgbClr val="0277B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277</Words>
  <Application>Microsoft Office PowerPoint</Application>
  <PresentationFormat>全屏显示(16:9)</PresentationFormat>
  <Paragraphs>56</Paragraphs>
  <Slides>7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2" baseType="lpstr">
      <vt:lpstr>Arial</vt:lpstr>
      <vt:lpstr>宋体</vt:lpstr>
      <vt:lpstr>Raleway</vt:lpstr>
      <vt:lpstr>Lato</vt:lpstr>
      <vt:lpstr>Swiss</vt:lpstr>
      <vt:lpstr>Holistic Learning at BMH 柏朗思观澜湖学校 全面发展教育</vt:lpstr>
      <vt:lpstr>PowerPoint 演示文稿</vt:lpstr>
      <vt:lpstr>PowerPoint 演示文稿</vt:lpstr>
      <vt:lpstr>Initiatives 倡议</vt:lpstr>
      <vt:lpstr>Building Teams</vt:lpstr>
      <vt:lpstr>团队建设</vt:lpstr>
      <vt:lpstr>How to help？ 家长能做什么呢？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Holistic Learning at BMH 柏朗思观澜湖学校 全面发展教育</dc:title>
  <cp:lastModifiedBy>Celia Wang</cp:lastModifiedBy>
  <cp:revision>3</cp:revision>
  <dcterms:modified xsi:type="dcterms:W3CDTF">2019-03-21T07:38:09Z</dcterms:modified>
</cp:coreProperties>
</file>